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9" r:id="rId1"/>
    <p:sldMasterId id="214748368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bril Fatface" panose="02000503000000020003" pitchFamily="2" charset="77"/>
      <p:regular r:id="rId28"/>
    </p:embeddedFont>
    <p:embeddedFont>
      <p:font typeface="Avenir" panose="02000503020000020003" pitchFamily="2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a089202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10a089202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8156f428a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108156f428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8156f42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108156f428a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108156f428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8156f42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08156f428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08156f428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8156f428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08156f428a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08156f428a_0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8beedace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108beedacec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08beedacec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8156f428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08156f428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108156f428a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8beedac5e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08beedac5e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08beedac5e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8beedacec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108beedacec_1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8beedacec_1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8156f428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08156f428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08156f428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8beedac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08beedac5e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108beedac5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8beedac5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08beedac5e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08beedac5e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9de0e9a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109de0e9a8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09de0e9a8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56f428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108156f428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8156f428a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108156f428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8d838f59b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108d838f59b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8d838f59b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g108d838f59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9de0e9a85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g109de0e9a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1524" y="-7620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  <a:prstGeom prst="rect">
            <a:avLst/>
          </a:prstGeom>
          <a:solidFill>
            <a:srgbClr val="F2E6D7">
              <a:alpha val="89803"/>
            </a:srgbClr>
          </a:solidFill>
          <a:ln w="38100" cap="flat" cmpd="sng">
            <a:solidFill>
              <a:srgbClr val="835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592551" y="800100"/>
            <a:ext cx="3730752" cy="5257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371600" rIns="27430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image">
  <p:cSld name="Comparison with imag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6638544" y="960120"/>
            <a:ext cx="470001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6931152" y="2715768"/>
            <a:ext cx="411480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 b="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3"/>
          </p:nvPr>
        </p:nvSpPr>
        <p:spPr>
          <a:xfrm>
            <a:off x="6931152" y="4663440"/>
            <a:ext cx="41148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 b="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body" idx="1"/>
          </p:nvPr>
        </p:nvSpPr>
        <p:spPr>
          <a:xfrm>
            <a:off x="758952" y="3127677"/>
            <a:ext cx="10515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 b="1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196596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3"/>
          </p:nvPr>
        </p:nvSpPr>
        <p:spPr>
          <a:xfrm>
            <a:off x="275388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4"/>
          </p:nvPr>
        </p:nvSpPr>
        <p:spPr>
          <a:xfrm>
            <a:off x="354180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5"/>
          </p:nvPr>
        </p:nvSpPr>
        <p:spPr>
          <a:xfrm>
            <a:off x="432972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6"/>
          </p:nvPr>
        </p:nvSpPr>
        <p:spPr>
          <a:xfrm>
            <a:off x="758952" y="3928953"/>
            <a:ext cx="10515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 b="1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body" idx="7"/>
          </p:nvPr>
        </p:nvSpPr>
        <p:spPr>
          <a:xfrm>
            <a:off x="511764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8"/>
          </p:nvPr>
        </p:nvSpPr>
        <p:spPr>
          <a:xfrm>
            <a:off x="590556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body" idx="9"/>
          </p:nvPr>
        </p:nvSpPr>
        <p:spPr>
          <a:xfrm>
            <a:off x="669348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3"/>
          </p:nvPr>
        </p:nvSpPr>
        <p:spPr>
          <a:xfrm>
            <a:off x="905724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14"/>
          </p:nvPr>
        </p:nvSpPr>
        <p:spPr>
          <a:xfrm>
            <a:off x="748140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15"/>
          </p:nvPr>
        </p:nvSpPr>
        <p:spPr>
          <a:xfrm>
            <a:off x="826932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body" idx="16"/>
          </p:nvPr>
        </p:nvSpPr>
        <p:spPr>
          <a:xfrm>
            <a:off x="9845160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17"/>
          </p:nvPr>
        </p:nvSpPr>
        <p:spPr>
          <a:xfrm>
            <a:off x="10633085" y="3275117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body" idx="18"/>
          </p:nvPr>
        </p:nvSpPr>
        <p:spPr>
          <a:xfrm>
            <a:off x="1969915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body" idx="19"/>
          </p:nvPr>
        </p:nvSpPr>
        <p:spPr>
          <a:xfrm>
            <a:off x="2757602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20"/>
          </p:nvPr>
        </p:nvSpPr>
        <p:spPr>
          <a:xfrm>
            <a:off x="3545289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body" idx="21"/>
          </p:nvPr>
        </p:nvSpPr>
        <p:spPr>
          <a:xfrm>
            <a:off x="4332976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body" idx="22"/>
          </p:nvPr>
        </p:nvSpPr>
        <p:spPr>
          <a:xfrm>
            <a:off x="5120663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23"/>
          </p:nvPr>
        </p:nvSpPr>
        <p:spPr>
          <a:xfrm>
            <a:off x="5908350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body" idx="24"/>
          </p:nvPr>
        </p:nvSpPr>
        <p:spPr>
          <a:xfrm>
            <a:off x="6696037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25"/>
          </p:nvPr>
        </p:nvSpPr>
        <p:spPr>
          <a:xfrm>
            <a:off x="9059098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26"/>
          </p:nvPr>
        </p:nvSpPr>
        <p:spPr>
          <a:xfrm>
            <a:off x="7483724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27"/>
          </p:nvPr>
        </p:nvSpPr>
        <p:spPr>
          <a:xfrm>
            <a:off x="8271411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28"/>
          </p:nvPr>
        </p:nvSpPr>
        <p:spPr>
          <a:xfrm>
            <a:off x="9846785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29"/>
          </p:nvPr>
        </p:nvSpPr>
        <p:spPr>
          <a:xfrm>
            <a:off x="10634472" y="4062181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000"/>
              <a:buNone/>
              <a:defRPr sz="1000">
                <a:solidFill>
                  <a:srgbClr val="593F0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body" idx="30"/>
          </p:nvPr>
        </p:nvSpPr>
        <p:spPr>
          <a:xfrm>
            <a:off x="5360987" y="1760565"/>
            <a:ext cx="1828800" cy="696885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45700" anchor="ctr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100"/>
              <a:buNone/>
              <a:defRPr sz="1100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2"/>
          <p:cNvSpPr/>
          <p:nvPr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3F0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bril Fatface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914400" y="2935224"/>
            <a:ext cx="2130552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body" idx="3"/>
          </p:nvPr>
        </p:nvSpPr>
        <p:spPr>
          <a:xfrm>
            <a:off x="914400" y="4306824"/>
            <a:ext cx="2130552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body" idx="4"/>
          </p:nvPr>
        </p:nvSpPr>
        <p:spPr>
          <a:xfrm>
            <a:off x="3264408" y="2935224"/>
            <a:ext cx="2221992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5"/>
          </p:nvPr>
        </p:nvSpPr>
        <p:spPr>
          <a:xfrm>
            <a:off x="3264408" y="4334256"/>
            <a:ext cx="2221992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 for Business">
  <p:cSld name="Tips for Busines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4" descr="photo of marble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/>
          <p:nvPr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rgbClr val="F2E6D7">
              <a:alpha val="84705"/>
            </a:srgbClr>
          </a:solidFill>
          <a:ln w="38100" cap="flat" cmpd="sng">
            <a:solidFill>
              <a:srgbClr val="8351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67" name="Google Shape;167;p14"/>
          <p:cNvGrpSpPr/>
          <p:nvPr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168" name="Google Shape;168;p14"/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169" name="Google Shape;169;p14"/>
              <p:cNvCxnSpPr/>
              <p:nvPr/>
            </p:nvCxnSpPr>
            <p:spPr>
              <a:xfrm rot="10800000" flipH="1">
                <a:off x="6356521" y="3332425"/>
                <a:ext cx="4959179" cy="717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>
                <a:off x="6355080" y="4494758"/>
                <a:ext cx="495604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71" name="Google Shape;171;p14"/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172" name="Google Shape;172;p14"/>
            <p:cNvCxnSpPr/>
            <p:nvPr/>
          </p:nvCxnSpPr>
          <p:spPr>
            <a:xfrm>
              <a:off x="7838022" y="2494474"/>
              <a:ext cx="0" cy="3473216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3" name="Google Shape;173;p14"/>
          <p:cNvSpPr>
            <a:spLocks noGrp="1"/>
          </p:cNvSpPr>
          <p:nvPr>
            <p:ph type="pic" idx="2"/>
          </p:nvPr>
        </p:nvSpPr>
        <p:spPr>
          <a:xfrm>
            <a:off x="877824" y="914400"/>
            <a:ext cx="521208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8183880" y="2688336"/>
            <a:ext cx="2862072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body" idx="3"/>
          </p:nvPr>
        </p:nvSpPr>
        <p:spPr>
          <a:xfrm>
            <a:off x="6620256" y="2779776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4"/>
          </p:nvPr>
        </p:nvSpPr>
        <p:spPr>
          <a:xfrm>
            <a:off x="8183880" y="3849624"/>
            <a:ext cx="2862072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body" idx="5"/>
          </p:nvPr>
        </p:nvSpPr>
        <p:spPr>
          <a:xfrm>
            <a:off x="8183880" y="4992624"/>
            <a:ext cx="286207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body" idx="6"/>
          </p:nvPr>
        </p:nvSpPr>
        <p:spPr>
          <a:xfrm>
            <a:off x="7187184" y="2788920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body" idx="7"/>
          </p:nvPr>
        </p:nvSpPr>
        <p:spPr>
          <a:xfrm>
            <a:off x="6620256" y="3840480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8"/>
          </p:nvPr>
        </p:nvSpPr>
        <p:spPr>
          <a:xfrm>
            <a:off x="7187184" y="3950208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body" idx="9"/>
          </p:nvPr>
        </p:nvSpPr>
        <p:spPr>
          <a:xfrm>
            <a:off x="6620256" y="4983480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3"/>
          </p:nvPr>
        </p:nvSpPr>
        <p:spPr>
          <a:xfrm>
            <a:off x="7187184" y="5111496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7" name="Google Shape;187;p14"/>
          <p:cNvGrpSpPr/>
          <p:nvPr/>
        </p:nvGrpSpPr>
        <p:grpSpPr>
          <a:xfrm>
            <a:off x="7009472" y="1943463"/>
            <a:ext cx="3832828" cy="2136"/>
            <a:chOff x="7009472" y="1943463"/>
            <a:chExt cx="3832828" cy="2136"/>
          </a:xfrm>
        </p:grpSpPr>
        <p:cxnSp>
          <p:nvCxnSpPr>
            <p:cNvPr id="188" name="Google Shape;188;p14"/>
            <p:cNvCxnSpPr/>
            <p:nvPr/>
          </p:nvCxnSpPr>
          <p:spPr>
            <a:xfrm>
              <a:off x="7009472" y="1943463"/>
              <a:ext cx="1371600" cy="0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9470700" y="1945599"/>
              <a:ext cx="1371600" cy="0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90" name="Google Shape;190;p14" descr="sprig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to action">
  <p:cSld name="Call to ac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841248" y="1280160"/>
            <a:ext cx="31912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bril Fatface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body" idx="1"/>
          </p:nvPr>
        </p:nvSpPr>
        <p:spPr>
          <a:xfrm>
            <a:off x="841248" y="2624328"/>
            <a:ext cx="3191256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3"/>
          </p:nvPr>
        </p:nvSpPr>
        <p:spPr>
          <a:xfrm>
            <a:off x="841248" y="4043553"/>
            <a:ext cx="3191256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8046720" y="1280160"/>
            <a:ext cx="343814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1"/>
          </p:nvPr>
        </p:nvSpPr>
        <p:spPr>
          <a:xfrm>
            <a:off x="8165592" y="2770632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4999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3"/>
          </p:nvPr>
        </p:nvSpPr>
        <p:spPr>
          <a:xfrm>
            <a:off x="8403336" y="3922776"/>
            <a:ext cx="2715768" cy="128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>
                <a:solidFill>
                  <a:srgbClr val="593F0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>
                <a:solidFill>
                  <a:srgbClr val="593F0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>
                <a:solidFill>
                  <a:srgbClr val="593F0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4000"/>
              <a:buFont typeface="Abril Fatface"/>
              <a:buNone/>
              <a:defRPr sz="4000"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body" idx="1"/>
          </p:nvPr>
        </p:nvSpPr>
        <p:spPr>
          <a:xfrm>
            <a:off x="495300" y="85908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200"/>
              <a:buChar char="•"/>
              <a:defRPr sz="3200">
                <a:solidFill>
                  <a:srgbClr val="593F0E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 sz="2800">
                <a:solidFill>
                  <a:srgbClr val="593F0E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 sz="2400">
                <a:solidFill>
                  <a:srgbClr val="593F0E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 sz="2000">
                <a:solidFill>
                  <a:srgbClr val="593F0E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 sz="2000">
                <a:solidFill>
                  <a:srgbClr val="593F0E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 sz="2400" b="1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>
                <a:solidFill>
                  <a:srgbClr val="593F0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>
                <a:solidFill>
                  <a:srgbClr val="593F0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>
                <a:solidFill>
                  <a:srgbClr val="593F0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 sz="2400" b="1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>
                <a:solidFill>
                  <a:srgbClr val="593F0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>
                <a:solidFill>
                  <a:srgbClr val="593F0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>
                <a:solidFill>
                  <a:srgbClr val="593F0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>
                <a:solidFill>
                  <a:srgbClr val="593F0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>
                <a:solidFill>
                  <a:srgbClr val="593F0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>
                <a:solidFill>
                  <a:srgbClr val="593F0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Char char="•"/>
              <a:defRPr>
                <a:solidFill>
                  <a:srgbClr val="593F0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Char char="•"/>
              <a:defRPr>
                <a:solidFill>
                  <a:srgbClr val="593F0E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Char char="•"/>
              <a:defRPr>
                <a:solidFill>
                  <a:srgbClr val="593F0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>
                <a:solidFill>
                  <a:srgbClr val="593F0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458724" y="4524231"/>
            <a:ext cx="11274552" cy="1162499"/>
          </a:xfrm>
          <a:prstGeom prst="rect">
            <a:avLst/>
          </a:prstGeom>
          <a:solidFill>
            <a:schemeClr val="dk1">
              <a:alpha val="9803"/>
            </a:scheme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>
            <a:norm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7ECE2"/>
              </a:buClr>
              <a:buSzPts val="4400"/>
              <a:buFont typeface="Abril Fatface"/>
              <a:buNone/>
              <a:defRPr sz="4400">
                <a:solidFill>
                  <a:srgbClr val="F7EC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58723" y="5686727"/>
            <a:ext cx="5637271" cy="692639"/>
          </a:xfrm>
          <a:prstGeom prst="rect">
            <a:avLst/>
          </a:prstGeom>
          <a:solidFill>
            <a:schemeClr val="dk1">
              <a:alpha val="9803"/>
            </a:scheme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>
            <a:norm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7ECE2"/>
              </a:buClr>
              <a:buSzPts val="1800"/>
              <a:buNone/>
              <a:defRPr sz="1800" cap="none">
                <a:solidFill>
                  <a:srgbClr val="F7ECE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6095993" y="5686727"/>
            <a:ext cx="5637269" cy="692638"/>
          </a:xfrm>
          <a:prstGeom prst="rect">
            <a:avLst/>
          </a:prstGeom>
          <a:solidFill>
            <a:schemeClr val="dk1">
              <a:alpha val="9803"/>
            </a:scheme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7ECE2"/>
              </a:buClr>
              <a:buSzPts val="1800"/>
              <a:buNone/>
              <a:defRPr sz="1800" cap="none">
                <a:solidFill>
                  <a:srgbClr val="F7ECE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>
            <a:spLocks noGrp="1"/>
          </p:cNvSpPr>
          <p:nvPr>
            <p:ph type="pic" idx="2"/>
          </p:nvPr>
        </p:nvSpPr>
        <p:spPr>
          <a:xfrm>
            <a:off x="1524" y="-7620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  <a:prstGeom prst="rect">
            <a:avLst/>
          </a:prstGeom>
          <a:solidFill>
            <a:srgbClr val="D5DBE5">
              <a:alpha val="89803"/>
            </a:srgbClr>
          </a:solidFill>
          <a:ln w="381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Calibri"/>
              <a:buNone/>
              <a:defRPr>
                <a:solidFill>
                  <a:srgbClr val="29292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"/>
          </p:nvPr>
        </p:nvSpPr>
        <p:spPr>
          <a:xfrm>
            <a:off x="592551" y="800100"/>
            <a:ext cx="3730752" cy="5257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371600" rIns="274300" bIns="45700" anchor="t" anchorCtr="0">
            <a:noAutofit/>
          </a:bodyPr>
          <a:lstStyle>
            <a:lvl1pPr marL="457200" lvl="0" indent="-22860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400"/>
              <a:buNone/>
              <a:defRPr sz="1400">
                <a:solidFill>
                  <a:srgbClr val="292929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presenter">
  <p:cSld name="Meet the presen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photo of marble&#10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rgbClr val="F2E6D7">
              <a:alpha val="69803"/>
            </a:srgbClr>
          </a:solidFill>
          <a:ln w="38100" cap="flat" cmpd="sng">
            <a:solidFill>
              <a:srgbClr val="8351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120" y="3962399"/>
            <a:ext cx="4617720" cy="21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>
            <a:spLocks noGrp="1"/>
          </p:cNvSpPr>
          <p:nvPr>
            <p:ph type="pic" idx="2"/>
          </p:nvPr>
        </p:nvSpPr>
        <p:spPr>
          <a:xfrm>
            <a:off x="6316571" y="777240"/>
            <a:ext cx="5029200" cy="530352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960120" y="3172968"/>
            <a:ext cx="4617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0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4" descr="sprig icon&#10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65924">
            <a:off x="2641877" y="2157078"/>
            <a:ext cx="1280160" cy="66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 sz="3200"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questions">
  <p:cSld name="Breakout questio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 descr="image of marble textur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rgbClr val="F2E6D7">
              <a:alpha val="84705"/>
            </a:srgbClr>
          </a:solidFill>
          <a:ln w="38100" cap="flat" cmpd="sng">
            <a:solidFill>
              <a:srgbClr val="8351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8" name="Google Shape;48;p6"/>
          <p:cNvGrpSpPr/>
          <p:nvPr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49" name="Google Shape;49;p6"/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50" name="Google Shape;50;p6"/>
              <p:cNvCxnSpPr/>
              <p:nvPr/>
            </p:nvCxnSpPr>
            <p:spPr>
              <a:xfrm rot="10800000" flipH="1">
                <a:off x="6356521" y="3332425"/>
                <a:ext cx="4959179" cy="717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6"/>
              <p:cNvCxnSpPr/>
              <p:nvPr/>
            </p:nvCxnSpPr>
            <p:spPr>
              <a:xfrm>
                <a:off x="6355080" y="4494758"/>
                <a:ext cx="495604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2" name="Google Shape;52;p6"/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 cap="flat" cmpd="sng">
                <a:solidFill>
                  <a:srgbClr val="593F0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53" name="Google Shape;53;p6"/>
            <p:cNvCxnSpPr/>
            <p:nvPr/>
          </p:nvCxnSpPr>
          <p:spPr>
            <a:xfrm>
              <a:off x="7838022" y="2494474"/>
              <a:ext cx="0" cy="3473216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4" name="Google Shape;54;p6"/>
          <p:cNvSpPr>
            <a:spLocks noGrp="1"/>
          </p:cNvSpPr>
          <p:nvPr>
            <p:ph type="pic" idx="2"/>
          </p:nvPr>
        </p:nvSpPr>
        <p:spPr>
          <a:xfrm>
            <a:off x="877824" y="914400"/>
            <a:ext cx="521208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>
                <a:solidFill>
                  <a:srgbClr val="593F0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183880" y="2688336"/>
            <a:ext cx="2862072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3F0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3"/>
          </p:nvPr>
        </p:nvSpPr>
        <p:spPr>
          <a:xfrm>
            <a:off x="6620256" y="2779776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4"/>
          </p:nvPr>
        </p:nvSpPr>
        <p:spPr>
          <a:xfrm>
            <a:off x="8183880" y="3849624"/>
            <a:ext cx="2862072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5"/>
          </p:nvPr>
        </p:nvSpPr>
        <p:spPr>
          <a:xfrm>
            <a:off x="8183880" y="4992624"/>
            <a:ext cx="286207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>
                <a:solidFill>
                  <a:srgbClr val="593F0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6"/>
          </p:nvPr>
        </p:nvSpPr>
        <p:spPr>
          <a:xfrm>
            <a:off x="7187184" y="2788920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7"/>
          </p:nvPr>
        </p:nvSpPr>
        <p:spPr>
          <a:xfrm>
            <a:off x="6620256" y="3840480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8"/>
          </p:nvPr>
        </p:nvSpPr>
        <p:spPr>
          <a:xfrm>
            <a:off x="7187184" y="3950208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9"/>
          </p:nvPr>
        </p:nvSpPr>
        <p:spPr>
          <a:xfrm>
            <a:off x="6620256" y="4983480"/>
            <a:ext cx="786384" cy="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 baseline="30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3"/>
          </p:nvPr>
        </p:nvSpPr>
        <p:spPr>
          <a:xfrm>
            <a:off x="7187184" y="5111496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009472" y="1943463"/>
            <a:ext cx="3832828" cy="2136"/>
            <a:chOff x="7009472" y="1943463"/>
            <a:chExt cx="3832828" cy="2136"/>
          </a:xfrm>
        </p:grpSpPr>
        <p:cxnSp>
          <p:nvCxnSpPr>
            <p:cNvPr id="69" name="Google Shape;69;p6"/>
            <p:cNvCxnSpPr/>
            <p:nvPr/>
          </p:nvCxnSpPr>
          <p:spPr>
            <a:xfrm>
              <a:off x="7009472" y="1943463"/>
              <a:ext cx="1371600" cy="0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6"/>
            <p:cNvCxnSpPr/>
            <p:nvPr/>
          </p:nvCxnSpPr>
          <p:spPr>
            <a:xfrm>
              <a:off x="9470700" y="1945599"/>
              <a:ext cx="1371600" cy="0"/>
            </a:xfrm>
            <a:prstGeom prst="straightConnector1">
              <a:avLst/>
            </a:prstGeom>
            <a:noFill/>
            <a:ln w="12700" cap="flat" cmpd="sng">
              <a:solidFill>
                <a:srgbClr val="593F0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1" name="Google Shape;71;p6" descr="sprig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45700" rIns="91440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E6D7"/>
              </a:buClr>
              <a:buSzPts val="3200"/>
              <a:buFont typeface="Abril Fatface"/>
              <a:buNone/>
              <a:defRPr sz="3200">
                <a:solidFill>
                  <a:srgbClr val="F2E6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E6D7"/>
              </a:buClr>
              <a:buSzPts val="2400"/>
              <a:buNone/>
              <a:defRPr sz="2400">
                <a:solidFill>
                  <a:srgbClr val="F2E6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995608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pothesis">
  <p:cSld name="Hypothesi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bril Fatface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3"/>
          </p:nvPr>
        </p:nvSpPr>
        <p:spPr>
          <a:xfrm>
            <a:off x="4270248" y="4315968"/>
            <a:ext cx="3657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">
  <p:cSld name="Percentage">
    <p:bg>
      <p:bgPr>
        <a:solidFill>
          <a:schemeClr val="accent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bril Fatface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1"/>
          </p:nvPr>
        </p:nvSpPr>
        <p:spPr>
          <a:xfrm>
            <a:off x="876300" y="2317750"/>
            <a:ext cx="2377440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2"/>
          </p:nvPr>
        </p:nvSpPr>
        <p:spPr>
          <a:xfrm>
            <a:off x="8943975" y="2317749"/>
            <a:ext cx="2377440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3"/>
          </p:nvPr>
        </p:nvSpPr>
        <p:spPr>
          <a:xfrm>
            <a:off x="6254750" y="2317748"/>
            <a:ext cx="2377440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4"/>
          </p:nvPr>
        </p:nvSpPr>
        <p:spPr>
          <a:xfrm>
            <a:off x="3565525" y="2317748"/>
            <a:ext cx="2377440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cxnSp>
        <p:nvCxnSpPr>
          <p:cNvPr id="96" name="Google Shape;96;p9"/>
          <p:cNvCxnSpPr/>
          <p:nvPr/>
        </p:nvCxnSpPr>
        <p:spPr>
          <a:xfrm>
            <a:off x="6781800" y="1992404"/>
            <a:ext cx="29337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9"/>
          <p:cNvCxnSpPr/>
          <p:nvPr/>
        </p:nvCxnSpPr>
        <p:spPr>
          <a:xfrm>
            <a:off x="2479675" y="1992404"/>
            <a:ext cx="3006725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9" descr="sprig ic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king great product">
  <p:cSld name="Making great product">
    <p:bg>
      <p:bgPr>
        <a:solidFill>
          <a:srgbClr val="231905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6779514" y="958515"/>
            <a:ext cx="439826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Abril Fatface"/>
              <a:buNone/>
              <a:defRPr sz="29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>
            <a:off x="7104888" y="2816352"/>
            <a:ext cx="37490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3"/>
          </p:nvPr>
        </p:nvSpPr>
        <p:spPr>
          <a:xfrm>
            <a:off x="7104888" y="3922776"/>
            <a:ext cx="37490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4"/>
          </p:nvPr>
        </p:nvSpPr>
        <p:spPr>
          <a:xfrm>
            <a:off x="7104888" y="5084064"/>
            <a:ext cx="37490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8" name="Google Shape;108;p10"/>
          <p:cNvCxnSpPr/>
          <p:nvPr/>
        </p:nvCxnSpPr>
        <p:spPr>
          <a:xfrm>
            <a:off x="7231888" y="2340201"/>
            <a:ext cx="1140587" cy="0"/>
          </a:xfrm>
          <a:prstGeom prst="straightConnector1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0"/>
          <p:cNvCxnSpPr/>
          <p:nvPr/>
        </p:nvCxnSpPr>
        <p:spPr>
          <a:xfrm>
            <a:off x="9563100" y="2349065"/>
            <a:ext cx="1181232" cy="0"/>
          </a:xfrm>
          <a:prstGeom prst="straightConnector1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10"/>
          <p:cNvCxnSpPr/>
          <p:nvPr/>
        </p:nvCxnSpPr>
        <p:spPr>
          <a:xfrm>
            <a:off x="8740521" y="3688966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0"/>
          <p:cNvCxnSpPr/>
          <p:nvPr/>
        </p:nvCxnSpPr>
        <p:spPr>
          <a:xfrm>
            <a:off x="8740521" y="4789102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  <p15:guide id="2" pos="41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  <a:defRPr sz="3200" b="0" i="0" u="none" strike="noStrike" cap="none">
                <a:solidFill>
                  <a:srgbClr val="593F0E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3F0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52">
          <p15:clr>
            <a:srgbClr val="FBAE40"/>
          </p15:clr>
        </p15:guide>
        <p15:guide id="4" pos="7128">
          <p15:clr>
            <a:srgbClr val="FBAE40"/>
          </p15:clr>
        </p15:guide>
        <p15:guide id="5" pos="288">
          <p15:clr>
            <a:srgbClr val="F26B43"/>
          </p15:clr>
        </p15:guide>
        <p15:guide id="6" pos="73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.png"/><Relationship Id="rId4" Type="http://schemas.openxmlformats.org/officeDocument/2006/relationships/hyperlink" Target="https://github.com/adidereviani/machine-learning-project-wik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wikipedia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4" descr="Digital Connections"/>
          <p:cNvPicPr preferRelativeResize="0"/>
          <p:nvPr/>
        </p:nvPicPr>
        <p:blipFill rotWithShape="1">
          <a:blip r:embed="rId3">
            <a:alphaModFix/>
          </a:blip>
          <a:srcRect l="13267" t="9090" r="3495"/>
          <a:stretch/>
        </p:blipFill>
        <p:spPr>
          <a:xfrm>
            <a:off x="-7343" y="11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772363" y="1578450"/>
            <a:ext cx="10647300" cy="36249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Calibri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874488" y="1709500"/>
            <a:ext cx="10428300" cy="33684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800"/>
              <a:buFont typeface="Arial"/>
              <a:buNone/>
            </a:pPr>
            <a:endParaRPr sz="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4800"/>
              <a:buFont typeface="Arial"/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Data Science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800"/>
              <a:buFont typeface="Arial"/>
              <a:buNone/>
            </a:pP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Final Project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Instructors: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Naama Kopelman &amp; Dr. Jonathan Schler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Holon Institute of Technology (HIT)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  <p:cxnSp>
        <p:nvCxnSpPr>
          <p:cNvPr id="326" name="Google Shape;326;p34"/>
          <p:cNvCxnSpPr/>
          <p:nvPr/>
        </p:nvCxnSpPr>
        <p:spPr>
          <a:xfrm>
            <a:off x="2512600" y="2633050"/>
            <a:ext cx="7185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600" y="4176225"/>
            <a:ext cx="1066976" cy="7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61" name="Google Shape;461;p43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dirty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matrix results make sense,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example: there is high correlation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the “Num Of Languages”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“Total Views” which might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 that the “Total Views”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as the page has been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translated to more languages,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is also logical.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3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950" y="2011225"/>
            <a:ext cx="4415924" cy="352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43"/>
          <p:cNvCxnSpPr/>
          <p:nvPr/>
        </p:nvCxnSpPr>
        <p:spPr>
          <a:xfrm>
            <a:off x="864721" y="1698674"/>
            <a:ext cx="8994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5" name="Google Shape;4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50" y="2004375"/>
            <a:ext cx="452400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Calibri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72" name="Google Shape;472;p44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11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73" name="Google Shape;473;p44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None/>
            </a:pPr>
            <a:r>
              <a:rPr lang="en-US" sz="3600" b="1" dirty="0"/>
              <a:t>Linear Regression Model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endParaRPr sz="1800"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Here we can see all the X </a:t>
            </a: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features, and the y we want</a:t>
            </a: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to predict.</a:t>
            </a: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Thereafter, we split the </a:t>
            </a:r>
            <a:endParaRPr sz="24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data and train the model.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474" name="Google Shape;474;p44"/>
          <p:cNvCxnSpPr/>
          <p:nvPr/>
        </p:nvCxnSpPr>
        <p:spPr>
          <a:xfrm>
            <a:off x="891428" y="1698674"/>
            <a:ext cx="47604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5" name="Google Shape;4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25" y="2033775"/>
            <a:ext cx="5888750" cy="3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50" y="1994675"/>
            <a:ext cx="480125" cy="4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5" descr="Digital Connecti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98" r="4198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83" name="Google Shape;483;p45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659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endParaRPr sz="2800" b="1" dirty="0"/>
          </a:p>
        </p:txBody>
      </p:sp>
      <p:sp>
        <p:nvSpPr>
          <p:cNvPr id="484" name="Google Shape;484;p45"/>
          <p:cNvSpPr txBox="1">
            <a:spLocks noGrp="1"/>
          </p:cNvSpPr>
          <p:nvPr>
            <p:ph type="body" idx="1"/>
          </p:nvPr>
        </p:nvSpPr>
        <p:spPr>
          <a:xfrm>
            <a:off x="686575" y="811275"/>
            <a:ext cx="103296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57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Model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from our Model: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know how far off are the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from the tests edits the actual edits.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Residual Prediction Histogram mean is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around zero, which suggest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manage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predict accurately.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5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12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575" y="1702900"/>
            <a:ext cx="3030075" cy="19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575" y="3828250"/>
            <a:ext cx="3030075" cy="20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50" y="2625488"/>
            <a:ext cx="463625" cy="4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50" y="4015925"/>
            <a:ext cx="463625" cy="46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5"/>
          <p:cNvCxnSpPr/>
          <p:nvPr/>
        </p:nvCxnSpPr>
        <p:spPr>
          <a:xfrm>
            <a:off x="891428" y="1698674"/>
            <a:ext cx="47604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498" name="Google Shape;498;p46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57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Evaluation Metrics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are three common evaluation metrics for regression problems: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Absolute Error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(MAE)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easiest to understand, because it's the average error.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Squared Error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(MSE)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popular than MAE, because MSE "punishes" larger errors, which tends to be useful in the real world.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Mean Squared Error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(RMSE)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even more popular than MSE, because RMSE is interpretable in the "y" units.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these are loss functions,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we want to minimize them.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6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13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00" name="Google Shape;5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175" y="4132825"/>
            <a:ext cx="538652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422" y="2005208"/>
            <a:ext cx="434325" cy="441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6"/>
          <p:cNvCxnSpPr/>
          <p:nvPr/>
        </p:nvCxnSpPr>
        <p:spPr>
          <a:xfrm>
            <a:off x="891428" y="1698674"/>
            <a:ext cx="57240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8375"/>
            <a:ext cx="121920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10" name="Google Shape;510;p47"/>
          <p:cNvSpPr/>
          <p:nvPr/>
        </p:nvSpPr>
        <p:spPr>
          <a:xfrm>
            <a:off x="3024500" y="3798075"/>
            <a:ext cx="1650900" cy="820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94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check what the average of our prediction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is.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y label any value above the mean (75)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get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otherwise,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→  3413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→  1168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can see, most of the observations are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below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"Numbers Of Edits" mean.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14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7824" y="2088400"/>
            <a:ext cx="3417350" cy="7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561" y="3132200"/>
            <a:ext cx="2807876" cy="26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137" y="1996519"/>
            <a:ext cx="438850" cy="43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47"/>
          <p:cNvCxnSpPr/>
          <p:nvPr/>
        </p:nvCxnSpPr>
        <p:spPr>
          <a:xfrm>
            <a:off x="891428" y="1698674"/>
            <a:ext cx="50124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24" name="Google Shape;524;p48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Predicting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following image we can see that we're splitting the dataset to train and test, and train the classification model.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8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15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6837625" y="994150"/>
            <a:ext cx="146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422" y="2017007"/>
            <a:ext cx="434325" cy="4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313" y="2900375"/>
            <a:ext cx="8027376" cy="287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48"/>
          <p:cNvCxnSpPr/>
          <p:nvPr/>
        </p:nvCxnSpPr>
        <p:spPr>
          <a:xfrm>
            <a:off x="891428" y="1698674"/>
            <a:ext cx="45120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36" name="Google Shape;536;p49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37" name="Google Shape;537;p49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was able to predict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74%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Let's try to improve it with a KNN model.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16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00" y="3057550"/>
            <a:ext cx="6223125" cy="2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422" y="2012208"/>
            <a:ext cx="434325" cy="42720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/>
          <p:nvPr/>
        </p:nvSpPr>
        <p:spPr>
          <a:xfrm>
            <a:off x="7226078" y="4279398"/>
            <a:ext cx="360900" cy="18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49"/>
          <p:cNvCxnSpPr/>
          <p:nvPr/>
        </p:nvCxnSpPr>
        <p:spPr>
          <a:xfrm>
            <a:off x="891428" y="1698674"/>
            <a:ext cx="3495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0" descr="Pl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9" b="99"/>
          <a:stretch/>
        </p:blipFill>
        <p:spPr>
          <a:xfrm>
            <a:off x="1588" y="-5862"/>
            <a:ext cx="1218882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49" name="Google Shape;549;p50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50" name="Google Shape;550;p50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 the Variables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the KNN classifier predicts the class of a given test observation by identifying the observations that are nearest to it, the scale of the variables matters.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variables that are on a large scale will have a much larger effect on the distance between the observations, and hence on the KNN classifier, than variables that are on a small scale.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0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17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52" name="Google Shape;5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425" y="1989140"/>
            <a:ext cx="420225" cy="42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50"/>
          <p:cNvCxnSpPr/>
          <p:nvPr/>
        </p:nvCxnSpPr>
        <p:spPr>
          <a:xfrm>
            <a:off x="891428" y="1698674"/>
            <a:ext cx="2322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1" descr="Digital Connecti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95" r="4204"/>
          <a:stretch/>
        </p:blipFill>
        <p:spPr>
          <a:xfrm>
            <a:off x="0" y="0"/>
            <a:ext cx="121888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61" name="Google Shape;561;p51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Model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removes the mean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scales each feature to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variance.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Then, we removed the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column “Num Of Edits”,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y label.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1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18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63" name="Google Shape;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524" y="1195500"/>
            <a:ext cx="6352824" cy="449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51"/>
          <p:cNvCxnSpPr/>
          <p:nvPr/>
        </p:nvCxnSpPr>
        <p:spPr>
          <a:xfrm>
            <a:off x="891428" y="1698674"/>
            <a:ext cx="2322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8375"/>
            <a:ext cx="121920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2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72" name="Google Shape;572;p52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and Evaluations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Let's evaluate our KNN model.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initial prediction we received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“only”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78%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are going to pick a good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Value.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2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19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046725"/>
            <a:ext cx="4451474" cy="29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2"/>
          <p:cNvSpPr/>
          <p:nvPr/>
        </p:nvSpPr>
        <p:spPr>
          <a:xfrm>
            <a:off x="9287225" y="4431425"/>
            <a:ext cx="357300" cy="15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421" y="2015434"/>
            <a:ext cx="420225" cy="42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52"/>
          <p:cNvCxnSpPr/>
          <p:nvPr/>
        </p:nvCxnSpPr>
        <p:spPr>
          <a:xfrm>
            <a:off x="891428" y="1698674"/>
            <a:ext cx="53331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 descr="Photo of team group high five&#10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" y="0"/>
            <a:ext cx="12188825" cy="6858000"/>
          </a:xfrm>
          <a:prstGeom prst="rect">
            <a:avLst/>
          </a:prstGeom>
          <a:solidFill>
            <a:srgbClr val="F2D6BD"/>
          </a:solidFill>
          <a:ln>
            <a:noFill/>
          </a:ln>
        </p:spPr>
      </p:pic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65535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endParaRPr sz="2800" b="1"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00057" cy="5246628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Adi Dereviani, B.Sc. Computer Science Student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2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Liron Levi, B.Sc. Computer Science Student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2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35"/>
          <p:cNvCxnSpPr/>
          <p:nvPr/>
        </p:nvCxnSpPr>
        <p:spPr>
          <a:xfrm>
            <a:off x="879191" y="1652806"/>
            <a:ext cx="1971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833" y="2221579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833" y="3985492"/>
            <a:ext cx="5905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84" name="Google Shape;584;p53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a K Value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can see that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around K&gt;24 the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rate just tends 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hover around 0.15 - 0.10.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3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20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87" name="Google Shape;5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575" y="2081950"/>
            <a:ext cx="5595451" cy="3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574" y="2015124"/>
            <a:ext cx="442300" cy="4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53"/>
          <p:cNvCxnSpPr/>
          <p:nvPr/>
        </p:nvCxnSpPr>
        <p:spPr>
          <a:xfrm>
            <a:off x="891428" y="1698674"/>
            <a:ext cx="37458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4" descr="Digital Connecti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95" r="4204"/>
          <a:stretch/>
        </p:blipFill>
        <p:spPr>
          <a:xfrm>
            <a:off x="0" y="0"/>
            <a:ext cx="121888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96" name="Google Shape;596;p54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a K Value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a quick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our original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K=1: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with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K=24: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able to squeeze some more performance out of our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by tuning to a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 value!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rial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Noto Sans Symbols"/>
              <a:buNone/>
            </a:pP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4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21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99" name="Google Shape;5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900" y="1814200"/>
            <a:ext cx="3360925" cy="19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500" y="2659650"/>
            <a:ext cx="3360917" cy="19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4"/>
          <p:cNvSpPr/>
          <p:nvPr/>
        </p:nvSpPr>
        <p:spPr>
          <a:xfrm>
            <a:off x="9510450" y="3302075"/>
            <a:ext cx="290400" cy="11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5982520" y="4130696"/>
            <a:ext cx="273000" cy="13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425" y="2032887"/>
            <a:ext cx="411525" cy="4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426" y="3819201"/>
            <a:ext cx="411525" cy="404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54"/>
          <p:cNvCxnSpPr/>
          <p:nvPr/>
        </p:nvCxnSpPr>
        <p:spPr>
          <a:xfrm>
            <a:off x="891428" y="1698674"/>
            <a:ext cx="37458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p54"/>
          <p:cNvSpPr/>
          <p:nvPr/>
        </p:nvSpPr>
        <p:spPr>
          <a:xfrm>
            <a:off x="7108225" y="1798575"/>
            <a:ext cx="3360900" cy="1941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4"/>
          <p:cNvSpPr/>
          <p:nvPr/>
        </p:nvSpPr>
        <p:spPr>
          <a:xfrm>
            <a:off x="3571513" y="2651825"/>
            <a:ext cx="3360900" cy="1941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4"/>
          <p:cNvSpPr/>
          <p:nvPr/>
        </p:nvSpPr>
        <p:spPr>
          <a:xfrm>
            <a:off x="7191375" y="1838300"/>
            <a:ext cx="523800" cy="11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4"/>
          <p:cNvSpPr/>
          <p:nvPr/>
        </p:nvSpPr>
        <p:spPr>
          <a:xfrm>
            <a:off x="3705225" y="2695575"/>
            <a:ext cx="571500" cy="11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5"/>
          <p:cNvPicPr preferRelativeResize="0"/>
          <p:nvPr/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5"/>
          <p:cNvSpPr txBox="1">
            <a:spLocks noGrp="1"/>
          </p:cNvSpPr>
          <p:nvPr>
            <p:ph type="title"/>
          </p:nvPr>
        </p:nvSpPr>
        <p:spPr>
          <a:xfrm>
            <a:off x="572269" y="697523"/>
            <a:ext cx="105588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Font typeface="Abril Fatface"/>
              <a:buNone/>
            </a:pPr>
            <a:br>
              <a:rPr lang="en-US" sz="2800" b="1"/>
            </a:br>
            <a:br>
              <a:rPr lang="en-US" sz="2800" b="1"/>
            </a:br>
            <a:br>
              <a:rPr lang="en-US" sz="2800" b="1"/>
            </a:br>
            <a:endParaRPr sz="2800" b="1"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1"/>
          </p:nvPr>
        </p:nvSpPr>
        <p:spPr>
          <a:xfrm>
            <a:off x="686569" y="811272"/>
            <a:ext cx="10348200" cy="52467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2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conclusion, in our project we used three different models: Linear regression, Logistic regression and KNN.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able to see that out of the classifications models,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was able to predict more accurately the question of our study, with a result of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85%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5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22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619" name="Google Shape;6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00" y="2022450"/>
            <a:ext cx="462125" cy="4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55"/>
          <p:cNvCxnSpPr/>
          <p:nvPr/>
        </p:nvCxnSpPr>
        <p:spPr>
          <a:xfrm>
            <a:off x="891428" y="1698674"/>
            <a:ext cx="23928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6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23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627" name="Google Shape;6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 txBox="1">
            <a:spLocks noGrp="1"/>
          </p:cNvSpPr>
          <p:nvPr>
            <p:ph type="title"/>
          </p:nvPr>
        </p:nvSpPr>
        <p:spPr>
          <a:xfrm>
            <a:off x="490443" y="351692"/>
            <a:ext cx="10647300" cy="58908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Calibri"/>
              <a:buNone/>
            </a:pPr>
            <a:br>
              <a:rPr lang="en-US"/>
            </a:br>
            <a:endParaRPr/>
          </a:p>
        </p:txBody>
      </p:sp>
      <p:sp>
        <p:nvSpPr>
          <p:cNvPr id="629" name="Google Shape;629;p56"/>
          <p:cNvSpPr txBox="1">
            <a:spLocks noGrp="1"/>
          </p:cNvSpPr>
          <p:nvPr>
            <p:ph type="body" idx="1"/>
          </p:nvPr>
        </p:nvSpPr>
        <p:spPr>
          <a:xfrm>
            <a:off x="592550" y="482750"/>
            <a:ext cx="10428300" cy="56094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/>
              <a:t>GitHub</a:t>
            </a:r>
            <a:endParaRPr/>
          </a:p>
          <a:p>
            <a:pPr marL="457200" lvl="0" indent="-27940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endParaRPr sz="2800" b="1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endParaRPr sz="3600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800" b="1" u="sng">
                <a:solidFill>
                  <a:schemeClr val="hlink"/>
                </a:solidFill>
                <a:hlinkClick r:id="rId4"/>
              </a:rPr>
              <a:t>github.com/adidereviani/machine-learning-project-wiki</a:t>
            </a:r>
            <a:endParaRPr sz="2800" b="1"/>
          </a:p>
        </p:txBody>
      </p:sp>
      <p:cxnSp>
        <p:nvCxnSpPr>
          <p:cNvPr id="630" name="Google Shape;630;p56"/>
          <p:cNvCxnSpPr/>
          <p:nvPr/>
        </p:nvCxnSpPr>
        <p:spPr>
          <a:xfrm>
            <a:off x="864722" y="1364566"/>
            <a:ext cx="14055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1" name="Google Shape;6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225" y="3406850"/>
            <a:ext cx="588950" cy="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7" descr="Robot hand and human hand almost touch with their pointer fing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" r="42"/>
          <a:stretch/>
        </p:blipFill>
        <p:spPr>
          <a:xfrm flipH="1">
            <a:off x="1586" y="-76200"/>
            <a:ext cx="12188825" cy="69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38" name="Google Shape;638;p57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24</a:t>
            </a:fld>
            <a:endParaRPr sz="1000" b="0" i="0" u="none" strike="noStrike" cap="none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39" name="Google Shape;639;p57"/>
          <p:cNvSpPr txBox="1"/>
          <p:nvPr/>
        </p:nvSpPr>
        <p:spPr>
          <a:xfrm>
            <a:off x="3141961" y="983152"/>
            <a:ext cx="5637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490443" y="351692"/>
            <a:ext cx="10647300" cy="58908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Calibri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45" name="Google Shape;345;p36"/>
          <p:cNvSpPr/>
          <p:nvPr/>
        </p:nvSpPr>
        <p:spPr>
          <a:xfrm>
            <a:off x="709975" y="1793300"/>
            <a:ext cx="10181400" cy="29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592550" y="482750"/>
            <a:ext cx="10428300" cy="56094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Research Question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27940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predict the number of edits on a random Wikipedia page based on categorical numerical features that can be created from the Page.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addition, we would like to examine whether it is possible to more accurately predict whether a page will exceed a certain threshold of edits based on the same features.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864722" y="1364566"/>
            <a:ext cx="44445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8" name="Google Shape;348;p36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374" y="2799275"/>
            <a:ext cx="501475" cy="5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63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Our Pipeline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37"/>
          <p:cNvCxnSpPr/>
          <p:nvPr/>
        </p:nvCxnSpPr>
        <p:spPr>
          <a:xfrm rot="10800000" flipH="1">
            <a:off x="849753" y="1684274"/>
            <a:ext cx="2423100" cy="1440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" name="Google Shape;359;p37"/>
          <p:cNvCxnSpPr/>
          <p:nvPr/>
        </p:nvCxnSpPr>
        <p:spPr>
          <a:xfrm>
            <a:off x="740000" y="3601750"/>
            <a:ext cx="10076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7"/>
          <p:cNvCxnSpPr/>
          <p:nvPr/>
        </p:nvCxnSpPr>
        <p:spPr>
          <a:xfrm rot="10800000">
            <a:off x="4146295" y="36170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7"/>
          <p:cNvSpPr/>
          <p:nvPr/>
        </p:nvSpPr>
        <p:spPr>
          <a:xfrm>
            <a:off x="4054807" y="3510250"/>
            <a:ext cx="183000" cy="183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2" name="Google Shape;362;p37"/>
          <p:cNvCxnSpPr/>
          <p:nvPr/>
        </p:nvCxnSpPr>
        <p:spPr>
          <a:xfrm rot="10800000">
            <a:off x="2682670" y="26978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7"/>
          <p:cNvSpPr/>
          <p:nvPr/>
        </p:nvSpPr>
        <p:spPr>
          <a:xfrm>
            <a:off x="2591182" y="351025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4" name="Google Shape;364;p37"/>
          <p:cNvCxnSpPr/>
          <p:nvPr/>
        </p:nvCxnSpPr>
        <p:spPr>
          <a:xfrm rot="10800000">
            <a:off x="5625220" y="26978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7"/>
          <p:cNvSpPr/>
          <p:nvPr/>
        </p:nvSpPr>
        <p:spPr>
          <a:xfrm>
            <a:off x="5533732" y="3510250"/>
            <a:ext cx="183000" cy="183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6" name="Google Shape;366;p37"/>
          <p:cNvCxnSpPr/>
          <p:nvPr/>
        </p:nvCxnSpPr>
        <p:spPr>
          <a:xfrm rot="10800000">
            <a:off x="7195645" y="36170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37"/>
          <p:cNvSpPr/>
          <p:nvPr/>
        </p:nvSpPr>
        <p:spPr>
          <a:xfrm>
            <a:off x="7104157" y="3510250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8" name="Google Shape;368;p37"/>
          <p:cNvCxnSpPr/>
          <p:nvPr/>
        </p:nvCxnSpPr>
        <p:spPr>
          <a:xfrm rot="10800000">
            <a:off x="8735470" y="26978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7"/>
          <p:cNvSpPr/>
          <p:nvPr/>
        </p:nvSpPr>
        <p:spPr>
          <a:xfrm>
            <a:off x="8643982" y="3510250"/>
            <a:ext cx="183000" cy="183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37"/>
          <p:cNvSpPr txBox="1"/>
          <p:nvPr/>
        </p:nvSpPr>
        <p:spPr>
          <a:xfrm>
            <a:off x="1606523" y="2051650"/>
            <a:ext cx="252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3010426" y="4536250"/>
            <a:ext cx="252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5779119" y="4536250"/>
            <a:ext cx="311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4527450" y="2051650"/>
            <a:ext cx="33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8406225" y="2051650"/>
            <a:ext cx="152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KNN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100" y="2130025"/>
            <a:ext cx="397350" cy="3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700" y="2134924"/>
            <a:ext cx="397350" cy="40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1775" y="4631650"/>
            <a:ext cx="397350" cy="39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7"/>
          <p:cNvCxnSpPr/>
          <p:nvPr/>
        </p:nvCxnSpPr>
        <p:spPr>
          <a:xfrm rot="10800000">
            <a:off x="10199095" y="36170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/>
          <p:nvPr/>
        </p:nvSpPr>
        <p:spPr>
          <a:xfrm>
            <a:off x="10107607" y="3510250"/>
            <a:ext cx="183000" cy="1830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37"/>
          <p:cNvSpPr txBox="1"/>
          <p:nvPr/>
        </p:nvSpPr>
        <p:spPr>
          <a:xfrm>
            <a:off x="8862700" y="4536250"/>
            <a:ext cx="26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Final Evaluation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8675" y="4628343"/>
            <a:ext cx="397350" cy="40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7"/>
          <p:cNvCxnSpPr/>
          <p:nvPr/>
        </p:nvCxnSpPr>
        <p:spPr>
          <a:xfrm rot="10800000">
            <a:off x="1287595" y="3670450"/>
            <a:ext cx="0" cy="903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7"/>
          <p:cNvSpPr/>
          <p:nvPr/>
        </p:nvSpPr>
        <p:spPr>
          <a:xfrm>
            <a:off x="1196107" y="3563650"/>
            <a:ext cx="183000" cy="183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37"/>
          <p:cNvSpPr txBox="1"/>
          <p:nvPr/>
        </p:nvSpPr>
        <p:spPr>
          <a:xfrm>
            <a:off x="1161525" y="4536250"/>
            <a:ext cx="200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Crawling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0775" y="4597738"/>
            <a:ext cx="454175" cy="4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988" y="4586213"/>
            <a:ext cx="454175" cy="4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6862" y="2101625"/>
            <a:ext cx="454150" cy="4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 descr="Digital Connections"/>
          <p:cNvPicPr preferRelativeResize="0"/>
          <p:nvPr/>
        </p:nvPicPr>
        <p:blipFill rotWithShape="1">
          <a:blip r:embed="rId3">
            <a:alphaModFix/>
          </a:blip>
          <a:srcRect l="13267" t="9090" r="3495"/>
          <a:stretch/>
        </p:blipFill>
        <p:spPr>
          <a:xfrm>
            <a:off x="-7343" y="11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5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94" name="Google Shape;394;p38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3F0E"/>
              </a:buClr>
              <a:buSzPts val="3600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Crawling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data was taken randomly by 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crawling from the </a:t>
            </a:r>
            <a:r>
              <a:rPr lang="en-US" sz="23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Wikipedia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site,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with the Wikipedia 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library.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38"/>
          <p:cNvCxnSpPr/>
          <p:nvPr/>
        </p:nvCxnSpPr>
        <p:spPr>
          <a:xfrm>
            <a:off x="864721" y="1698674"/>
            <a:ext cx="1716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7" name="Google Shape;3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620" y="1013550"/>
            <a:ext cx="5315899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626" y="3467500"/>
            <a:ext cx="5315900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50" y="2000925"/>
            <a:ext cx="479200" cy="4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8375"/>
            <a:ext cx="121920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07" name="Google Shape;407;p39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dirty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out the Data: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currently have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4581 rows and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columns.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of 59,553 data.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6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525" y="1989613"/>
            <a:ext cx="6673501" cy="31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56" y="2010425"/>
            <a:ext cx="486650" cy="48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9"/>
          <p:cNvCxnSpPr/>
          <p:nvPr/>
        </p:nvCxnSpPr>
        <p:spPr>
          <a:xfrm>
            <a:off x="852375" y="1698675"/>
            <a:ext cx="2718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3" b="563"/>
          <a:stretch/>
        </p:blipFill>
        <p:spPr>
          <a:xfrm>
            <a:off x="1588" y="-76200"/>
            <a:ext cx="12188825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17" name="Google Shape;417;p40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7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19" name="Google Shape;419;p40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dirty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dropping the columns that we are not going to use in our training model.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lines, “Page Title” and “URL” have been removed.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7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12" y="3060990"/>
            <a:ext cx="9200875" cy="20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50" y="2000850"/>
            <a:ext cx="480550" cy="48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0"/>
          <p:cNvCxnSpPr/>
          <p:nvPr/>
        </p:nvCxnSpPr>
        <p:spPr>
          <a:xfrm>
            <a:off x="852375" y="1698675"/>
            <a:ext cx="2718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8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8375"/>
            <a:ext cx="121920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31" name="Google Shape;431;p41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dirty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</a:pPr>
            <a:endParaRPr sz="1800" b="1" dirty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Repair numeric missing values of: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“Views In 30 Last Days”, “Num Of Edits”.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can see, we converted numeric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to int64.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after the data was handled,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left with 4581 rows × 11 columns.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total of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50,391 data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1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8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50" y="1503725"/>
            <a:ext cx="2832226" cy="20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250" y="3690825"/>
            <a:ext cx="2832225" cy="202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350" y="2008125"/>
            <a:ext cx="495425" cy="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/>
          <p:nvPr/>
        </p:nvSpPr>
        <p:spPr>
          <a:xfrm>
            <a:off x="8005775" y="2871800"/>
            <a:ext cx="2448000" cy="9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41"/>
          <p:cNvSpPr/>
          <p:nvPr/>
        </p:nvSpPr>
        <p:spPr>
          <a:xfrm>
            <a:off x="8005775" y="3143275"/>
            <a:ext cx="2448000" cy="9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41"/>
          <p:cNvSpPr/>
          <p:nvPr/>
        </p:nvSpPr>
        <p:spPr>
          <a:xfrm>
            <a:off x="7893350" y="5062650"/>
            <a:ext cx="2448000" cy="9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1"/>
          <p:cNvSpPr/>
          <p:nvPr/>
        </p:nvSpPr>
        <p:spPr>
          <a:xfrm>
            <a:off x="7893350" y="5319725"/>
            <a:ext cx="2448000" cy="9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40" name="Google Shape;440;p41"/>
          <p:cNvCxnSpPr/>
          <p:nvPr/>
        </p:nvCxnSpPr>
        <p:spPr>
          <a:xfrm>
            <a:off x="852375" y="1698675"/>
            <a:ext cx="27186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2" descr="Pla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9" b="99"/>
          <a:stretch/>
        </p:blipFill>
        <p:spPr>
          <a:xfrm>
            <a:off x="1588" y="-5862"/>
            <a:ext cx="1218882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46" name="Google Shape;446;p42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9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490442" y="685800"/>
            <a:ext cx="10647300" cy="5486400"/>
          </a:xfrm>
          <a:prstGeom prst="rect">
            <a:avLst/>
          </a:prstGeom>
          <a:solidFill>
            <a:srgbClr val="BDD7F0">
              <a:alpha val="63790"/>
            </a:srgbClr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200" rIns="2743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3200"/>
              <a:buFont typeface="Abril Fatface"/>
              <a:buNone/>
            </a:pPr>
            <a:br>
              <a:rPr lang="en-US" dirty="0"/>
            </a:br>
            <a:endParaRPr dirty="0"/>
          </a:p>
        </p:txBody>
      </p:sp>
      <p:sp>
        <p:nvSpPr>
          <p:cNvPr id="448" name="Google Shape;448;p42"/>
          <p:cNvSpPr txBox="1">
            <a:spLocks noGrp="1"/>
          </p:cNvSpPr>
          <p:nvPr>
            <p:ph type="body" idx="1"/>
          </p:nvPr>
        </p:nvSpPr>
        <p:spPr>
          <a:xfrm>
            <a:off x="592550" y="816864"/>
            <a:ext cx="10435200" cy="5241000"/>
          </a:xfrm>
          <a:prstGeom prst="rect">
            <a:avLst/>
          </a:prstGeom>
          <a:solidFill>
            <a:srgbClr val="BDD7F0">
              <a:alpha val="63790"/>
            </a:srgbClr>
          </a:solidFill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0" rIns="2743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F0E"/>
              </a:buClr>
              <a:buSzPts val="1400"/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3600"/>
              <a:buNone/>
            </a:pPr>
            <a:r>
              <a:rPr lang="en-US" sz="3600" b="1" dirty="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EDA, we found out that we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perfect correlation between: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“Avg Views Per Day” and “Total Views”.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“Total Views” label and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“Avg Views Per Day” is two of the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features, we will get a perfect model.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we delete the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“Avg Views Per Day” column.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42"/>
          <p:cNvCxnSpPr/>
          <p:nvPr/>
        </p:nvCxnSpPr>
        <p:spPr>
          <a:xfrm>
            <a:off x="864721" y="1698674"/>
            <a:ext cx="899400" cy="0"/>
          </a:xfrm>
          <a:prstGeom prst="straightConnector1">
            <a:avLst/>
          </a:prstGeom>
          <a:noFill/>
          <a:ln w="254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42"/>
          <p:cNvSpPr txBox="1">
            <a:spLocks noGrp="1"/>
          </p:cNvSpPr>
          <p:nvPr>
            <p:ph type="sldNum" idx="12"/>
          </p:nvPr>
        </p:nvSpPr>
        <p:spPr>
          <a:xfrm>
            <a:off x="8997696" y="6488702"/>
            <a:ext cx="2743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bril Fatfac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9</a:t>
            </a:fld>
            <a:endParaRPr sz="1000" b="0" i="0" u="none" strike="noStrike" cap="none" dirty="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543" y="2004375"/>
            <a:ext cx="4362356" cy="37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>
            <a:off x="9441108" y="4289956"/>
            <a:ext cx="452400" cy="409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50" y="2004375"/>
            <a:ext cx="452400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87">
      <a:dk1>
        <a:srgbClr val="000000"/>
      </a:dk1>
      <a:lt1>
        <a:srgbClr val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931</Words>
  <Application>Microsoft Macintosh PowerPoint</Application>
  <PresentationFormat>Widescreen</PresentationFormat>
  <Paragraphs>279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Avenir</vt:lpstr>
      <vt:lpstr>Calibri</vt:lpstr>
      <vt:lpstr>Arial</vt:lpstr>
      <vt:lpstr>Abril Fatface</vt:lpstr>
      <vt:lpstr>Noto Sans Symbols</vt:lpstr>
      <vt:lpstr>3_Office Theme</vt:lpstr>
      <vt:lpstr>1_Office Theme</vt:lpstr>
      <vt:lpstr> </vt:lpstr>
      <vt:lpstr>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Microsoft Office User</cp:lastModifiedBy>
  <cp:revision>4</cp:revision>
  <cp:lastPrinted>2022-01-24T12:52:23Z</cp:lastPrinted>
  <dcterms:modified xsi:type="dcterms:W3CDTF">2022-02-16T15:32:51Z</dcterms:modified>
</cp:coreProperties>
</file>